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53"/>
    <p:restoredTop sz="94637"/>
  </p:normalViewPr>
  <p:slideViewPr>
    <p:cSldViewPr snapToGrid="0" snapToObjects="1">
      <p:cViewPr varScale="1">
        <p:scale>
          <a:sx n="90" d="100"/>
          <a:sy n="90" d="100"/>
        </p:scale>
        <p:origin x="232" y="6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6/29/20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46C117F-5CCF-4837-BE5F-2B92066CAFAF}" type="datetimeFigureOut">
              <a:rPr lang="en-US" dirty="0"/>
              <a:t>6/29/20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4EB90BD-B6CE-46B7-997F-7313B992CCDC}" type="datetimeFigureOut">
              <a:rPr lang="en-US" dirty="0"/>
              <a:t>6/29/20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zh-CN" altLang="en-US"/>
              <a:t>单击此处编辑母版标题样式</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DB9D11F-B188-461D-B23F-39381795C052}" type="datetimeFigureOut">
              <a:rPr lang="en-US" dirty="0"/>
              <a:t>6/29/20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2E6D8D9-55A2-4063-B0F3-121F44549695}" type="datetimeFigureOut">
              <a:rPr lang="en-US" dirty="0"/>
              <a:t>6/29/20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zh-CN" altLang="en-US"/>
              <a:t>单击此处编辑母版标题样式</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D4B24536-994D-4021-A283-9F449C0DB509}" type="datetimeFigureOut">
              <a:rPr lang="en-US" dirty="0"/>
              <a:t>6/29/20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zh-CN" altLang="en-US"/>
              <a:t>单击此处编辑母版标题样式</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3CBBBB78-C96F-47B7-AB17-D852CA960AC9}" type="datetimeFigureOut">
              <a:rPr lang="en-US" dirty="0"/>
              <a:t>6/29/20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6/29/20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6/29/20</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6/29/20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30578ACC-22D6-47C1-A373-4FD133E34F3C}" type="datetimeFigureOut">
              <a:rPr lang="en-US" dirty="0"/>
              <a:t>6/29/20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6/29/20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80322" y="3030008"/>
            <a:ext cx="4698355" cy="290617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594123" y="3030008"/>
            <a:ext cx="4700059" cy="290617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6/29/20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6/29/20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6/29/20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E331444B-B92B-4E27-8C94-BB93EAF5CB18}" type="datetimeFigureOut">
              <a:rPr lang="en-US" dirty="0"/>
              <a:t>6/29/20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63EFA5E-FA76-400D-B3DC-F0BA90E6D107}" type="datetimeFigureOut">
              <a:rPr lang="en-US" dirty="0"/>
              <a:t>6/29/20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6/29/20</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6649AA-5344-9248-9880-FBFCCA8AA66A}"/>
              </a:ext>
            </a:extLst>
          </p:cNvPr>
          <p:cNvSpPr>
            <a:spLocks noGrp="1"/>
          </p:cNvSpPr>
          <p:nvPr>
            <p:ph type="ctrTitle"/>
          </p:nvPr>
        </p:nvSpPr>
        <p:spPr/>
        <p:txBody>
          <a:bodyPr/>
          <a:lstStyle/>
          <a:p>
            <a:pPr algn="l"/>
            <a:r>
              <a:rPr kumimoji="1" lang="en-US" altLang="zh-CN" dirty="0"/>
              <a:t>IBM</a:t>
            </a:r>
            <a:r>
              <a:rPr kumimoji="1" lang="zh-CN" altLang="en-US" dirty="0"/>
              <a:t> </a:t>
            </a:r>
            <a:r>
              <a:rPr kumimoji="1" lang="en-US" altLang="zh-CN" dirty="0"/>
              <a:t>Capstone Project</a:t>
            </a:r>
            <a:br>
              <a:rPr kumimoji="1" lang="en-US" altLang="zh-CN" dirty="0"/>
            </a:br>
            <a:r>
              <a:rPr kumimoji="1" lang="en-US" altLang="zh-CN" sz="3000" dirty="0"/>
              <a:t>Open a Chinese Restaurant in Toronto, Canada</a:t>
            </a:r>
            <a:endParaRPr kumimoji="1" lang="zh-CN" altLang="en-US" sz="3000" dirty="0"/>
          </a:p>
        </p:txBody>
      </p:sp>
      <p:sp>
        <p:nvSpPr>
          <p:cNvPr id="3" name="副标题 2">
            <a:extLst>
              <a:ext uri="{FF2B5EF4-FFF2-40B4-BE49-F238E27FC236}">
                <a16:creationId xmlns:a16="http://schemas.microsoft.com/office/drawing/2014/main" id="{ED10A725-5713-2C43-A6E4-F29232D777E8}"/>
              </a:ext>
            </a:extLst>
          </p:cNvPr>
          <p:cNvSpPr>
            <a:spLocks noGrp="1"/>
          </p:cNvSpPr>
          <p:nvPr>
            <p:ph type="subTitle" idx="1"/>
          </p:nvPr>
        </p:nvSpPr>
        <p:spPr/>
        <p:txBody>
          <a:bodyPr/>
          <a:lstStyle/>
          <a:p>
            <a:r>
              <a:rPr kumimoji="1" lang="en-US" altLang="zh-CN" dirty="0" err="1"/>
              <a:t>Ruoyu</a:t>
            </a:r>
            <a:r>
              <a:rPr kumimoji="1" lang="en-US" altLang="zh-CN" dirty="0"/>
              <a:t> Zhang</a:t>
            </a:r>
            <a:endParaRPr kumimoji="1" lang="zh-CN" altLang="en-US" dirty="0"/>
          </a:p>
        </p:txBody>
      </p:sp>
    </p:spTree>
    <p:extLst>
      <p:ext uri="{BB962C8B-B14F-4D97-AF65-F5344CB8AC3E}">
        <p14:creationId xmlns:p14="http://schemas.microsoft.com/office/powerpoint/2010/main" val="3152669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B2840F-EAAC-E44C-86AE-3632143436CC}"/>
              </a:ext>
            </a:extLst>
          </p:cNvPr>
          <p:cNvSpPr>
            <a:spLocks noGrp="1"/>
          </p:cNvSpPr>
          <p:nvPr>
            <p:ph type="title"/>
          </p:nvPr>
        </p:nvSpPr>
        <p:spPr/>
        <p:txBody>
          <a:bodyPr/>
          <a:lstStyle/>
          <a:p>
            <a:r>
              <a:rPr kumimoji="1" lang="en-US" altLang="zh-CN" dirty="0"/>
              <a:t>Results --- Cluster 1</a:t>
            </a:r>
            <a:endParaRPr kumimoji="1" lang="zh-CN" altLang="en-US" dirty="0"/>
          </a:p>
        </p:txBody>
      </p:sp>
      <p:pic>
        <p:nvPicPr>
          <p:cNvPr id="5" name="内容占位符 4" descr="电脑屏幕的截图&#10;&#10;描述已自动生成">
            <a:extLst>
              <a:ext uri="{FF2B5EF4-FFF2-40B4-BE49-F238E27FC236}">
                <a16:creationId xmlns:a16="http://schemas.microsoft.com/office/drawing/2014/main" id="{E30263A8-9902-6140-8C7F-5960D153EA01}"/>
              </a:ext>
            </a:extLst>
          </p:cNvPr>
          <p:cNvPicPr>
            <a:picLocks noGrp="1" noChangeAspect="1"/>
          </p:cNvPicPr>
          <p:nvPr>
            <p:ph idx="1"/>
          </p:nvPr>
        </p:nvPicPr>
        <p:blipFill>
          <a:blip r:embed="rId2"/>
          <a:stretch>
            <a:fillRect/>
          </a:stretch>
        </p:blipFill>
        <p:spPr>
          <a:xfrm>
            <a:off x="681038" y="2502562"/>
            <a:ext cx="9613900" cy="3267339"/>
          </a:xfrm>
        </p:spPr>
      </p:pic>
    </p:spTree>
    <p:extLst>
      <p:ext uri="{BB962C8B-B14F-4D97-AF65-F5344CB8AC3E}">
        <p14:creationId xmlns:p14="http://schemas.microsoft.com/office/powerpoint/2010/main" val="766824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7BF5E4-E6CA-3B49-B9C4-5E6F9EAA7213}"/>
              </a:ext>
            </a:extLst>
          </p:cNvPr>
          <p:cNvSpPr>
            <a:spLocks noGrp="1"/>
          </p:cNvSpPr>
          <p:nvPr>
            <p:ph type="title"/>
          </p:nvPr>
        </p:nvSpPr>
        <p:spPr/>
        <p:txBody>
          <a:bodyPr/>
          <a:lstStyle/>
          <a:p>
            <a:r>
              <a:rPr kumimoji="1" lang="en-US" altLang="zh-CN" dirty="0"/>
              <a:t>Results --- Cluster 2 &amp; 3</a:t>
            </a:r>
            <a:endParaRPr kumimoji="1" lang="zh-CN" altLang="en-US" dirty="0"/>
          </a:p>
        </p:txBody>
      </p:sp>
      <p:pic>
        <p:nvPicPr>
          <p:cNvPr id="5" name="内容占位符 4" descr="手机屏幕截图&#10;&#10;描述已自动生成">
            <a:extLst>
              <a:ext uri="{FF2B5EF4-FFF2-40B4-BE49-F238E27FC236}">
                <a16:creationId xmlns:a16="http://schemas.microsoft.com/office/drawing/2014/main" id="{353BE5E1-B780-6E4E-AED6-501AC7A152E5}"/>
              </a:ext>
            </a:extLst>
          </p:cNvPr>
          <p:cNvPicPr>
            <a:picLocks noGrp="1" noChangeAspect="1"/>
          </p:cNvPicPr>
          <p:nvPr>
            <p:ph idx="1"/>
          </p:nvPr>
        </p:nvPicPr>
        <p:blipFill>
          <a:blip r:embed="rId2"/>
          <a:stretch>
            <a:fillRect/>
          </a:stretch>
        </p:blipFill>
        <p:spPr>
          <a:xfrm>
            <a:off x="1" y="1987516"/>
            <a:ext cx="12191999" cy="2633768"/>
          </a:xfrm>
        </p:spPr>
      </p:pic>
      <p:pic>
        <p:nvPicPr>
          <p:cNvPr id="7" name="图片 6" descr="手机屏幕截图&#10;&#10;描述已自动生成">
            <a:extLst>
              <a:ext uri="{FF2B5EF4-FFF2-40B4-BE49-F238E27FC236}">
                <a16:creationId xmlns:a16="http://schemas.microsoft.com/office/drawing/2014/main" id="{3FCD47B1-D05E-A14A-ADD5-786F6824FCE8}"/>
              </a:ext>
            </a:extLst>
          </p:cNvPr>
          <p:cNvPicPr>
            <a:picLocks noChangeAspect="1"/>
          </p:cNvPicPr>
          <p:nvPr/>
        </p:nvPicPr>
        <p:blipFill>
          <a:blip r:embed="rId3"/>
          <a:stretch>
            <a:fillRect/>
          </a:stretch>
        </p:blipFill>
        <p:spPr>
          <a:xfrm>
            <a:off x="0" y="4774635"/>
            <a:ext cx="12192000" cy="2083365"/>
          </a:xfrm>
          <a:prstGeom prst="rect">
            <a:avLst/>
          </a:prstGeom>
        </p:spPr>
      </p:pic>
    </p:spTree>
    <p:extLst>
      <p:ext uri="{BB962C8B-B14F-4D97-AF65-F5344CB8AC3E}">
        <p14:creationId xmlns:p14="http://schemas.microsoft.com/office/powerpoint/2010/main" val="3439979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D00A00-AA03-8141-AB06-4DF47C0598AA}"/>
              </a:ext>
            </a:extLst>
          </p:cNvPr>
          <p:cNvSpPr>
            <a:spLocks noGrp="1"/>
          </p:cNvSpPr>
          <p:nvPr>
            <p:ph type="title"/>
          </p:nvPr>
        </p:nvSpPr>
        <p:spPr/>
        <p:txBody>
          <a:bodyPr/>
          <a:lstStyle/>
          <a:p>
            <a:r>
              <a:rPr kumimoji="1" lang="en-US" altLang="zh-CN" dirty="0"/>
              <a:t>Results --- Cluster 4</a:t>
            </a:r>
            <a:endParaRPr kumimoji="1" lang="zh-CN" altLang="en-US" dirty="0"/>
          </a:p>
        </p:txBody>
      </p:sp>
      <p:pic>
        <p:nvPicPr>
          <p:cNvPr id="5" name="内容占位符 4" descr="电脑屏幕的截图&#10;&#10;描述已自动生成">
            <a:extLst>
              <a:ext uri="{FF2B5EF4-FFF2-40B4-BE49-F238E27FC236}">
                <a16:creationId xmlns:a16="http://schemas.microsoft.com/office/drawing/2014/main" id="{5C15AF99-6186-1B44-BCCA-882C37EB3379}"/>
              </a:ext>
            </a:extLst>
          </p:cNvPr>
          <p:cNvPicPr>
            <a:picLocks noGrp="1" noChangeAspect="1"/>
          </p:cNvPicPr>
          <p:nvPr>
            <p:ph idx="1"/>
          </p:nvPr>
        </p:nvPicPr>
        <p:blipFill>
          <a:blip r:embed="rId2"/>
          <a:stretch>
            <a:fillRect/>
          </a:stretch>
        </p:blipFill>
        <p:spPr>
          <a:xfrm>
            <a:off x="0" y="2208213"/>
            <a:ext cx="10491827" cy="4649787"/>
          </a:xfrm>
        </p:spPr>
      </p:pic>
    </p:spTree>
    <p:extLst>
      <p:ext uri="{BB962C8B-B14F-4D97-AF65-F5344CB8AC3E}">
        <p14:creationId xmlns:p14="http://schemas.microsoft.com/office/powerpoint/2010/main" val="1526227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FE17C-0445-C84D-A7EB-42130174016B}"/>
              </a:ext>
            </a:extLst>
          </p:cNvPr>
          <p:cNvSpPr>
            <a:spLocks noGrp="1"/>
          </p:cNvSpPr>
          <p:nvPr>
            <p:ph type="title"/>
          </p:nvPr>
        </p:nvSpPr>
        <p:spPr/>
        <p:txBody>
          <a:bodyPr/>
          <a:lstStyle/>
          <a:p>
            <a:r>
              <a:rPr kumimoji="1" lang="en-US" altLang="zh-CN" dirty="0"/>
              <a:t>Discussion</a:t>
            </a:r>
            <a:endParaRPr kumimoji="1" lang="zh-CN" altLang="en-US" dirty="0"/>
          </a:p>
        </p:txBody>
      </p:sp>
      <p:sp>
        <p:nvSpPr>
          <p:cNvPr id="3" name="内容占位符 2">
            <a:extLst>
              <a:ext uri="{FF2B5EF4-FFF2-40B4-BE49-F238E27FC236}">
                <a16:creationId xmlns:a16="http://schemas.microsoft.com/office/drawing/2014/main" id="{F597387C-C912-924D-8462-8910777CFF0A}"/>
              </a:ext>
            </a:extLst>
          </p:cNvPr>
          <p:cNvSpPr>
            <a:spLocks noGrp="1"/>
          </p:cNvSpPr>
          <p:nvPr>
            <p:ph idx="1"/>
          </p:nvPr>
        </p:nvSpPr>
        <p:spPr/>
        <p:txBody>
          <a:bodyPr>
            <a:normAutofit/>
          </a:bodyPr>
          <a:lstStyle/>
          <a:p>
            <a:r>
              <a:rPr lang="en-US" altLang="zh-CN" dirty="0"/>
              <a:t>After examining five clusters, cluster 1 has the most Chinese restaurants such as Bayview Village, North Toronto Wes, etc. The cluster results suggests that the client can open a Chinese restaurant in potential neighborhoods with less Chinese restaurant. Cluster 4 has several good potential neighborhoods because they are close to cluster but have no Chinese restaurant. This way, client can gain profit while minimize competition.</a:t>
            </a:r>
          </a:p>
          <a:p>
            <a:endParaRPr kumimoji="1" lang="zh-CN" altLang="en-US" dirty="0"/>
          </a:p>
        </p:txBody>
      </p:sp>
    </p:spTree>
    <p:extLst>
      <p:ext uri="{BB962C8B-B14F-4D97-AF65-F5344CB8AC3E}">
        <p14:creationId xmlns:p14="http://schemas.microsoft.com/office/powerpoint/2010/main" val="25171693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A866E-FD8C-B641-AA54-2F05C214D9C2}"/>
              </a:ext>
            </a:extLst>
          </p:cNvPr>
          <p:cNvSpPr>
            <a:spLocks noGrp="1"/>
          </p:cNvSpPr>
          <p:nvPr>
            <p:ph type="title"/>
          </p:nvPr>
        </p:nvSpPr>
        <p:spPr/>
        <p:txBody>
          <a:bodyPr/>
          <a:lstStyle/>
          <a:p>
            <a:r>
              <a:rPr kumimoji="1" lang="en-US" altLang="zh-CN" dirty="0"/>
              <a:t>Conclusion</a:t>
            </a:r>
            <a:endParaRPr kumimoji="1" lang="zh-CN" altLang="en-US" dirty="0"/>
          </a:p>
        </p:txBody>
      </p:sp>
      <p:sp>
        <p:nvSpPr>
          <p:cNvPr id="3" name="内容占位符 2">
            <a:extLst>
              <a:ext uri="{FF2B5EF4-FFF2-40B4-BE49-F238E27FC236}">
                <a16:creationId xmlns:a16="http://schemas.microsoft.com/office/drawing/2014/main" id="{AF365D79-F869-C249-BE6B-A8132F036590}"/>
              </a:ext>
            </a:extLst>
          </p:cNvPr>
          <p:cNvSpPr>
            <a:spLocks noGrp="1"/>
          </p:cNvSpPr>
          <p:nvPr>
            <p:ph idx="1"/>
          </p:nvPr>
        </p:nvSpPr>
        <p:spPr/>
        <p:txBody>
          <a:bodyPr>
            <a:normAutofit/>
          </a:bodyPr>
          <a:lstStyle/>
          <a:p>
            <a:r>
              <a:rPr lang="en-US" altLang="zh-CN" dirty="0"/>
              <a:t>In this project, I discussed the potential location for an entrepreneur to open a Chinese restaurant in Toronto, Canada. I used neighborhood data, geographical </a:t>
            </a:r>
            <a:r>
              <a:rPr lang="en-US" altLang="zh-CN" dirty="0" err="1"/>
              <a:t>corrdinates</a:t>
            </a:r>
            <a:r>
              <a:rPr lang="en-US" altLang="zh-CN" dirty="0"/>
              <a:t> data, and Foursquare API to create a map of Toronto. Then used machine learning algorithm to predict the potential location for the client. One improvement could be include population density to my model, which can increase the overall prediction accuracy.</a:t>
            </a:r>
          </a:p>
          <a:p>
            <a:endParaRPr kumimoji="1" lang="zh-CN" altLang="en-US" dirty="0"/>
          </a:p>
        </p:txBody>
      </p:sp>
    </p:spTree>
    <p:extLst>
      <p:ext uri="{BB962C8B-B14F-4D97-AF65-F5344CB8AC3E}">
        <p14:creationId xmlns:p14="http://schemas.microsoft.com/office/powerpoint/2010/main" val="3394578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0FA309-807F-4C17-98EF-A3BA7388E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642A87B-CAE9-4F8F-B293-28388E45D9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C8FA1749-B91A-40E7-AD01-0B9C9C6AF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3B7A934F-FFF7-4353-83D3-4EF66E93EE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16" name="Rectangle 15">
            <a:extLst>
              <a:ext uri="{FF2B5EF4-FFF2-40B4-BE49-F238E27FC236}">
                <a16:creationId xmlns:a16="http://schemas.microsoft.com/office/drawing/2014/main" id="{700676C8-6DE8-47DD-9A23-D42063A12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a:extLst>
              <a:ext uri="{FF2B5EF4-FFF2-40B4-BE49-F238E27FC236}">
                <a16:creationId xmlns:a16="http://schemas.microsoft.com/office/drawing/2014/main" id="{D7B6B95B-755C-D348-8CA8-DF379DA0A9E8}"/>
              </a:ext>
            </a:extLst>
          </p:cNvPr>
          <p:cNvSpPr>
            <a:spLocks noGrp="1"/>
          </p:cNvSpPr>
          <p:nvPr>
            <p:ph type="title"/>
          </p:nvPr>
        </p:nvSpPr>
        <p:spPr>
          <a:xfrm>
            <a:off x="680321" y="2063262"/>
            <a:ext cx="3739279" cy="2661052"/>
          </a:xfrm>
        </p:spPr>
        <p:txBody>
          <a:bodyPr>
            <a:normAutofit/>
          </a:bodyPr>
          <a:lstStyle/>
          <a:p>
            <a:pPr algn="r"/>
            <a:r>
              <a:rPr kumimoji="1" lang="en-US" altLang="zh-CN" sz="4400">
                <a:solidFill>
                  <a:srgbClr val="FFFFFF"/>
                </a:solidFill>
              </a:rPr>
              <a:t>Thank you!</a:t>
            </a:r>
            <a:endParaRPr kumimoji="1" lang="zh-CN" altLang="en-US" sz="4400">
              <a:solidFill>
                <a:srgbClr val="FFFFFF"/>
              </a:solidFill>
            </a:endParaRPr>
          </a:p>
        </p:txBody>
      </p:sp>
      <p:sp>
        <p:nvSpPr>
          <p:cNvPr id="3" name="内容占位符 2">
            <a:extLst>
              <a:ext uri="{FF2B5EF4-FFF2-40B4-BE49-F238E27FC236}">
                <a16:creationId xmlns:a16="http://schemas.microsoft.com/office/drawing/2014/main" id="{C6371070-82FC-A54F-96E2-F59AF11ECBA2}"/>
              </a:ext>
            </a:extLst>
          </p:cNvPr>
          <p:cNvSpPr>
            <a:spLocks noGrp="1"/>
          </p:cNvSpPr>
          <p:nvPr>
            <p:ph idx="1"/>
          </p:nvPr>
        </p:nvSpPr>
        <p:spPr>
          <a:xfrm>
            <a:off x="5287995" y="661106"/>
            <a:ext cx="6257362" cy="5503101"/>
          </a:xfrm>
        </p:spPr>
        <p:txBody>
          <a:bodyPr anchor="ctr">
            <a:normAutofit/>
          </a:bodyPr>
          <a:lstStyle/>
          <a:p>
            <a:pPr marL="0" indent="0">
              <a:buNone/>
            </a:pPr>
            <a:endParaRPr kumimoji="1" lang="zh-CN" altLang="en-US" sz="2000">
              <a:solidFill>
                <a:srgbClr val="FFFFFF"/>
              </a:solidFill>
            </a:endParaRPr>
          </a:p>
        </p:txBody>
      </p:sp>
    </p:spTree>
    <p:extLst>
      <p:ext uri="{BB962C8B-B14F-4D97-AF65-F5344CB8AC3E}">
        <p14:creationId xmlns:p14="http://schemas.microsoft.com/office/powerpoint/2010/main" val="2946135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B988D63-FA8B-436C-902E-E5005BC049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0" name="Rectangle 9">
              <a:extLst>
                <a:ext uri="{FF2B5EF4-FFF2-40B4-BE49-F238E27FC236}">
                  <a16:creationId xmlns:a16="http://schemas.microsoft.com/office/drawing/2014/main" id="{2FD177FB-983E-4035-8B7A-655342A7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596D9C3-C0FC-4500-A696-55B9F77BB7A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4" name="图片 3">
            <a:extLst>
              <a:ext uri="{FF2B5EF4-FFF2-40B4-BE49-F238E27FC236}">
                <a16:creationId xmlns:a16="http://schemas.microsoft.com/office/drawing/2014/main" id="{F939B6A3-5C0B-794D-87B9-FD655CF87AC2}"/>
              </a:ext>
            </a:extLst>
          </p:cNvPr>
          <p:cNvPicPr>
            <a:picLocks noChangeAspect="1"/>
          </p:cNvPicPr>
          <p:nvPr/>
        </p:nvPicPr>
        <p:blipFill rotWithShape="1">
          <a:blip r:embed="rId3"/>
          <a:srcRect l="17342" t="3" r="42891" b="-1"/>
          <a:stretch/>
        </p:blipFill>
        <p:spPr>
          <a:xfrm>
            <a:off x="7547811" y="1690"/>
            <a:ext cx="4641013" cy="6856310"/>
          </a:xfrm>
          <a:prstGeom prst="rect">
            <a:avLst/>
          </a:prstGeom>
          <a:ln>
            <a:noFill/>
          </a:ln>
          <a:effectLst/>
        </p:spPr>
      </p:pic>
      <p:sp>
        <p:nvSpPr>
          <p:cNvPr id="13" name="Rectangle 12">
            <a:extLst>
              <a:ext uri="{FF2B5EF4-FFF2-40B4-BE49-F238E27FC236}">
                <a16:creationId xmlns:a16="http://schemas.microsoft.com/office/drawing/2014/main" id="{C493E730-2044-49B5-A022-B8D6F3593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96704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a:extLst>
              <a:ext uri="{FF2B5EF4-FFF2-40B4-BE49-F238E27FC236}">
                <a16:creationId xmlns:a16="http://schemas.microsoft.com/office/drawing/2014/main" id="{B204D465-7300-0748-B509-CB07AAC5F8B6}"/>
              </a:ext>
            </a:extLst>
          </p:cNvPr>
          <p:cNvSpPr>
            <a:spLocks noGrp="1"/>
          </p:cNvSpPr>
          <p:nvPr>
            <p:ph type="title"/>
          </p:nvPr>
        </p:nvSpPr>
        <p:spPr>
          <a:xfrm>
            <a:off x="680321" y="753228"/>
            <a:ext cx="7087552" cy="1080938"/>
          </a:xfrm>
        </p:spPr>
        <p:txBody>
          <a:bodyPr>
            <a:normAutofit/>
          </a:bodyPr>
          <a:lstStyle/>
          <a:p>
            <a:r>
              <a:rPr lang="en-US" altLang="zh-CN" dirty="0"/>
              <a:t>Introduction</a:t>
            </a:r>
            <a:endParaRPr kumimoji="1" lang="zh-CN" altLang="en-US" dirty="0"/>
          </a:p>
        </p:txBody>
      </p:sp>
      <p:pic>
        <p:nvPicPr>
          <p:cNvPr id="15" name="Picture 14">
            <a:extLst>
              <a:ext uri="{FF2B5EF4-FFF2-40B4-BE49-F238E27FC236}">
                <a16:creationId xmlns:a16="http://schemas.microsoft.com/office/drawing/2014/main" id="{78976801-4346-4636-BA62-265C81DFE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p:sp>
        <p:nvSpPr>
          <p:cNvPr id="3" name="内容占位符 2">
            <a:extLst>
              <a:ext uri="{FF2B5EF4-FFF2-40B4-BE49-F238E27FC236}">
                <a16:creationId xmlns:a16="http://schemas.microsoft.com/office/drawing/2014/main" id="{9DABB583-D038-A541-84D2-00F6CE9050CF}"/>
              </a:ext>
            </a:extLst>
          </p:cNvPr>
          <p:cNvSpPr>
            <a:spLocks noGrp="1"/>
          </p:cNvSpPr>
          <p:nvPr>
            <p:ph idx="1"/>
          </p:nvPr>
        </p:nvSpPr>
        <p:spPr>
          <a:xfrm>
            <a:off x="680321" y="2336873"/>
            <a:ext cx="6423211" cy="3599316"/>
          </a:xfrm>
        </p:spPr>
        <p:txBody>
          <a:bodyPr>
            <a:normAutofit/>
          </a:bodyPr>
          <a:lstStyle/>
          <a:p>
            <a:r>
              <a:rPr lang="en-US" altLang="zh-CN" sz="2000" dirty="0"/>
              <a:t>Toronto is one of the most diverse cities in the world. The local residents come from more than 100 nationalities and speak more than 140 different languages. Toronto has the largest Chinese ethnic group outside of Asia, and the Chinese restaurant here gathers Sichuan, Hunan, Cantonese and even northern dishes. These Chinese restaurants are located in Chinatown in the city center, as well as Scarborough, Richmond Hill, Markham and Mississauga in the north. Chinese cuisine attracts many tourists and local residents in Toronto.</a:t>
            </a:r>
          </a:p>
          <a:p>
            <a:endParaRPr kumimoji="1" lang="zh-CN" altLang="en-US" sz="2000" dirty="0"/>
          </a:p>
        </p:txBody>
      </p:sp>
    </p:spTree>
    <p:extLst>
      <p:ext uri="{BB962C8B-B14F-4D97-AF65-F5344CB8AC3E}">
        <p14:creationId xmlns:p14="http://schemas.microsoft.com/office/powerpoint/2010/main" val="2752726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B988D63-FA8B-436C-902E-E5005BC049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0" name="Rectangle 9">
              <a:extLst>
                <a:ext uri="{FF2B5EF4-FFF2-40B4-BE49-F238E27FC236}">
                  <a16:creationId xmlns:a16="http://schemas.microsoft.com/office/drawing/2014/main" id="{2FD177FB-983E-4035-8B7A-655342A7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596D9C3-C0FC-4500-A696-55B9F77BB7A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4" name="图片 3">
            <a:extLst>
              <a:ext uri="{FF2B5EF4-FFF2-40B4-BE49-F238E27FC236}">
                <a16:creationId xmlns:a16="http://schemas.microsoft.com/office/drawing/2014/main" id="{3C1C9DBE-FFF2-BF4B-AB81-CC827C4DAA26}"/>
              </a:ext>
            </a:extLst>
          </p:cNvPr>
          <p:cNvPicPr>
            <a:picLocks noChangeAspect="1"/>
          </p:cNvPicPr>
          <p:nvPr/>
        </p:nvPicPr>
        <p:blipFill rotWithShape="1">
          <a:blip r:embed="rId3"/>
          <a:srcRect l="28359" r="26458"/>
          <a:stretch/>
        </p:blipFill>
        <p:spPr>
          <a:xfrm>
            <a:off x="7547810" y="10"/>
            <a:ext cx="4641013" cy="6856310"/>
          </a:xfrm>
          <a:prstGeom prst="rect">
            <a:avLst/>
          </a:prstGeom>
          <a:ln>
            <a:noFill/>
          </a:ln>
          <a:effectLst/>
        </p:spPr>
      </p:pic>
      <p:sp>
        <p:nvSpPr>
          <p:cNvPr id="13" name="Rectangle 12">
            <a:extLst>
              <a:ext uri="{FF2B5EF4-FFF2-40B4-BE49-F238E27FC236}">
                <a16:creationId xmlns:a16="http://schemas.microsoft.com/office/drawing/2014/main" id="{C493E730-2044-49B5-A022-B8D6F3593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96704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a:extLst>
              <a:ext uri="{FF2B5EF4-FFF2-40B4-BE49-F238E27FC236}">
                <a16:creationId xmlns:a16="http://schemas.microsoft.com/office/drawing/2014/main" id="{C7997CD9-8220-3C49-B4C9-C4BD7C31DBCB}"/>
              </a:ext>
            </a:extLst>
          </p:cNvPr>
          <p:cNvSpPr>
            <a:spLocks noGrp="1"/>
          </p:cNvSpPr>
          <p:nvPr>
            <p:ph type="title"/>
          </p:nvPr>
        </p:nvSpPr>
        <p:spPr>
          <a:xfrm>
            <a:off x="680321" y="753228"/>
            <a:ext cx="7087552" cy="1080938"/>
          </a:xfrm>
        </p:spPr>
        <p:txBody>
          <a:bodyPr>
            <a:normAutofit/>
          </a:bodyPr>
          <a:lstStyle/>
          <a:p>
            <a:r>
              <a:rPr kumimoji="1" lang="en-US" altLang="zh-CN" dirty="0"/>
              <a:t>Business Understanding</a:t>
            </a:r>
            <a:endParaRPr kumimoji="1" lang="zh-CN" altLang="en-US" dirty="0"/>
          </a:p>
        </p:txBody>
      </p:sp>
      <p:pic>
        <p:nvPicPr>
          <p:cNvPr id="15" name="Picture 14">
            <a:extLst>
              <a:ext uri="{FF2B5EF4-FFF2-40B4-BE49-F238E27FC236}">
                <a16:creationId xmlns:a16="http://schemas.microsoft.com/office/drawing/2014/main" id="{78976801-4346-4636-BA62-265C81DFE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p:sp>
        <p:nvSpPr>
          <p:cNvPr id="3" name="内容占位符 2">
            <a:extLst>
              <a:ext uri="{FF2B5EF4-FFF2-40B4-BE49-F238E27FC236}">
                <a16:creationId xmlns:a16="http://schemas.microsoft.com/office/drawing/2014/main" id="{2E5C5E14-657C-264A-B8BB-F974F95168AB}"/>
              </a:ext>
            </a:extLst>
          </p:cNvPr>
          <p:cNvSpPr>
            <a:spLocks noGrp="1"/>
          </p:cNvSpPr>
          <p:nvPr>
            <p:ph idx="1"/>
          </p:nvPr>
        </p:nvSpPr>
        <p:spPr>
          <a:xfrm>
            <a:off x="680321" y="2336873"/>
            <a:ext cx="6423211" cy="3599316"/>
          </a:xfrm>
        </p:spPr>
        <p:txBody>
          <a:bodyPr>
            <a:normAutofit/>
          </a:bodyPr>
          <a:lstStyle/>
          <a:p>
            <a:r>
              <a:rPr lang="en-US" altLang="zh-CN" sz="2000" dirty="0"/>
              <a:t>The objective of this project is to find the most suitable location for the client to open a Chinese restaurant in Toronto. I will use machine learning skills such as K-means to </a:t>
            </a:r>
            <a:r>
              <a:rPr lang="en-US" altLang="zh-CN" sz="2000" dirty="0" err="1"/>
              <a:t>analyse</a:t>
            </a:r>
            <a:r>
              <a:rPr lang="en-US" altLang="zh-CN" sz="2000" dirty="0"/>
              <a:t> data extracted from various sources to find the best solution for my client. My target audience is entrepreneur who wants to open a Chinese restaurant in Toronto, and need suggestions on the best location to operate the restaurants.</a:t>
            </a:r>
          </a:p>
          <a:p>
            <a:endParaRPr kumimoji="1" lang="zh-CN" altLang="en-US" sz="2000" dirty="0"/>
          </a:p>
        </p:txBody>
      </p:sp>
    </p:spTree>
    <p:extLst>
      <p:ext uri="{BB962C8B-B14F-4D97-AF65-F5344CB8AC3E}">
        <p14:creationId xmlns:p14="http://schemas.microsoft.com/office/powerpoint/2010/main" val="2307969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96A170-E6BD-BE43-AF4F-E9D6554E4994}"/>
              </a:ext>
            </a:extLst>
          </p:cNvPr>
          <p:cNvSpPr>
            <a:spLocks noGrp="1"/>
          </p:cNvSpPr>
          <p:nvPr>
            <p:ph type="title"/>
          </p:nvPr>
        </p:nvSpPr>
        <p:spPr/>
        <p:txBody>
          <a:bodyPr/>
          <a:lstStyle/>
          <a:p>
            <a:r>
              <a:rPr lang="en-US" altLang="zh-CN" dirty="0"/>
              <a:t>Data</a:t>
            </a:r>
            <a:endParaRPr kumimoji="1" lang="zh-CN" altLang="en-US" dirty="0"/>
          </a:p>
        </p:txBody>
      </p:sp>
      <p:sp>
        <p:nvSpPr>
          <p:cNvPr id="3" name="内容占位符 2">
            <a:extLst>
              <a:ext uri="{FF2B5EF4-FFF2-40B4-BE49-F238E27FC236}">
                <a16:creationId xmlns:a16="http://schemas.microsoft.com/office/drawing/2014/main" id="{72BAA8A2-418B-4341-8A8B-85AF5DFBEEAA}"/>
              </a:ext>
            </a:extLst>
          </p:cNvPr>
          <p:cNvSpPr>
            <a:spLocks noGrp="1"/>
          </p:cNvSpPr>
          <p:nvPr>
            <p:ph idx="1"/>
          </p:nvPr>
        </p:nvSpPr>
        <p:spPr>
          <a:xfrm>
            <a:off x="680321" y="2336873"/>
            <a:ext cx="10235329" cy="3599316"/>
          </a:xfrm>
        </p:spPr>
        <p:txBody>
          <a:bodyPr>
            <a:normAutofit fontScale="92500"/>
          </a:bodyPr>
          <a:lstStyle/>
          <a:p>
            <a:r>
              <a:rPr lang="en-US" altLang="zh-CN" dirty="0"/>
              <a:t>Neighborhoods data</a:t>
            </a:r>
          </a:p>
          <a:p>
            <a:pPr marL="0" indent="0">
              <a:buNone/>
            </a:pPr>
            <a:r>
              <a:rPr lang="en-US" altLang="zh-CN" dirty="0"/>
              <a:t>Scrapping list of neighborhoods in Toronto from Wikipedia.</a:t>
            </a:r>
          </a:p>
          <a:p>
            <a:pPr marL="0" indent="0">
              <a:buNone/>
            </a:pPr>
            <a:endParaRPr lang="en-US" altLang="zh-CN" dirty="0"/>
          </a:p>
          <a:p>
            <a:r>
              <a:rPr lang="en-US" altLang="zh-CN" dirty="0"/>
              <a:t>Latitude and Longitude data</a:t>
            </a:r>
          </a:p>
          <a:p>
            <a:pPr marL="0" indent="0">
              <a:buNone/>
            </a:pPr>
            <a:r>
              <a:rPr lang="en-US" altLang="zh-CN" dirty="0"/>
              <a:t>Getting the geographical coordinates data of each postal code from a csv file.</a:t>
            </a:r>
          </a:p>
          <a:p>
            <a:pPr marL="0" indent="0">
              <a:buNone/>
            </a:pPr>
            <a:endParaRPr lang="en-US" altLang="zh-CN" dirty="0"/>
          </a:p>
          <a:p>
            <a:r>
              <a:rPr lang="en-US" altLang="zh-CN" dirty="0"/>
              <a:t>Venue data</a:t>
            </a:r>
          </a:p>
          <a:p>
            <a:pPr marL="0" indent="0">
              <a:buNone/>
            </a:pPr>
            <a:r>
              <a:rPr lang="en-US" altLang="zh-CN" dirty="0"/>
              <a:t>Getting venue data from Foursquare API.</a:t>
            </a:r>
          </a:p>
          <a:p>
            <a:endParaRPr kumimoji="1" lang="zh-CN" altLang="en-US" dirty="0"/>
          </a:p>
        </p:txBody>
      </p:sp>
    </p:spTree>
    <p:extLst>
      <p:ext uri="{BB962C8B-B14F-4D97-AF65-F5344CB8AC3E}">
        <p14:creationId xmlns:p14="http://schemas.microsoft.com/office/powerpoint/2010/main" val="1000341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05A9BAA-B344-45D2-838C-73856C4B15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3" name="Rectangle 12">
              <a:extLst>
                <a:ext uri="{FF2B5EF4-FFF2-40B4-BE49-F238E27FC236}">
                  <a16:creationId xmlns:a16="http://schemas.microsoft.com/office/drawing/2014/main" id="{390434AA-4632-440E-9AE7-411396A7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462FD1E-E713-4FD4-8746-671C946723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7" name="图片 6" descr="人的地图&#10;&#10;描述已自动生成">
            <a:extLst>
              <a:ext uri="{FF2B5EF4-FFF2-40B4-BE49-F238E27FC236}">
                <a16:creationId xmlns:a16="http://schemas.microsoft.com/office/drawing/2014/main" id="{5C4AA2FC-41E0-D043-90E8-8BCC48E1204A}"/>
              </a:ext>
            </a:extLst>
          </p:cNvPr>
          <p:cNvPicPr>
            <a:picLocks noChangeAspect="1"/>
          </p:cNvPicPr>
          <p:nvPr/>
        </p:nvPicPr>
        <p:blipFill rotWithShape="1">
          <a:blip r:embed="rId3"/>
          <a:srcRect l="13915" r="20817" b="1"/>
          <a:stretch/>
        </p:blipFill>
        <p:spPr>
          <a:xfrm>
            <a:off x="4636008" y="10"/>
            <a:ext cx="7552815" cy="6856310"/>
          </a:xfrm>
          <a:prstGeom prst="rect">
            <a:avLst/>
          </a:prstGeom>
          <a:ln>
            <a:noFill/>
          </a:ln>
          <a:effectLst/>
        </p:spPr>
      </p:pic>
      <p:sp>
        <p:nvSpPr>
          <p:cNvPr id="16" name="Rectangle 15">
            <a:extLst>
              <a:ext uri="{FF2B5EF4-FFF2-40B4-BE49-F238E27FC236}">
                <a16:creationId xmlns:a16="http://schemas.microsoft.com/office/drawing/2014/main" id="{78A4CDE5-C7BC-41E1-8A4A-79E024CC0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501856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a:extLst>
              <a:ext uri="{FF2B5EF4-FFF2-40B4-BE49-F238E27FC236}">
                <a16:creationId xmlns:a16="http://schemas.microsoft.com/office/drawing/2014/main" id="{E3EB4A95-821B-6F44-BA6C-E4B48CA1D024}"/>
              </a:ext>
            </a:extLst>
          </p:cNvPr>
          <p:cNvSpPr>
            <a:spLocks noGrp="1"/>
          </p:cNvSpPr>
          <p:nvPr>
            <p:ph type="title"/>
          </p:nvPr>
        </p:nvSpPr>
        <p:spPr>
          <a:xfrm>
            <a:off x="680322" y="753228"/>
            <a:ext cx="3679028" cy="1080938"/>
          </a:xfrm>
        </p:spPr>
        <p:txBody>
          <a:bodyPr>
            <a:normAutofit/>
          </a:bodyPr>
          <a:lstStyle/>
          <a:p>
            <a:r>
              <a:rPr lang="en-US" altLang="zh-CN" sz="3200"/>
              <a:t>Methodology --- Data Visualization</a:t>
            </a:r>
            <a:endParaRPr kumimoji="1" lang="zh-CN" altLang="en-US" sz="3200"/>
          </a:p>
        </p:txBody>
      </p:sp>
      <p:pic>
        <p:nvPicPr>
          <p:cNvPr id="18" name="Picture 17">
            <a:extLst>
              <a:ext uri="{FF2B5EF4-FFF2-40B4-BE49-F238E27FC236}">
                <a16:creationId xmlns:a16="http://schemas.microsoft.com/office/drawing/2014/main" id="{025C7952-5703-489E-8DBD-F2EFAC8EEB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5029200" cy="202738"/>
          </a:xfrm>
          <a:prstGeom prst="rect">
            <a:avLst/>
          </a:prstGeom>
        </p:spPr>
      </p:pic>
      <p:sp>
        <p:nvSpPr>
          <p:cNvPr id="3" name="内容占位符 2">
            <a:extLst>
              <a:ext uri="{FF2B5EF4-FFF2-40B4-BE49-F238E27FC236}">
                <a16:creationId xmlns:a16="http://schemas.microsoft.com/office/drawing/2014/main" id="{6FA9BCE4-F06A-F841-AACE-6CABFEC21B09}"/>
              </a:ext>
            </a:extLst>
          </p:cNvPr>
          <p:cNvSpPr>
            <a:spLocks noGrp="1"/>
          </p:cNvSpPr>
          <p:nvPr>
            <p:ph idx="1"/>
          </p:nvPr>
        </p:nvSpPr>
        <p:spPr>
          <a:xfrm>
            <a:off x="680322" y="2336873"/>
            <a:ext cx="3581635" cy="3599316"/>
          </a:xfrm>
        </p:spPr>
        <p:txBody>
          <a:bodyPr>
            <a:normAutofit/>
          </a:bodyPr>
          <a:lstStyle/>
          <a:p>
            <a:r>
              <a:rPr lang="en-US" altLang="zh-CN" sz="2200" dirty="0"/>
              <a:t>Map of Toronto along with the marked coordinates of its neighborhoods.</a:t>
            </a:r>
          </a:p>
          <a:p>
            <a:endParaRPr lang="en-US" altLang="zh-CN" sz="1600" dirty="0"/>
          </a:p>
          <a:p>
            <a:endParaRPr kumimoji="1" lang="zh-CN" altLang="en-US" sz="1600" dirty="0"/>
          </a:p>
        </p:txBody>
      </p:sp>
    </p:spTree>
    <p:extLst>
      <p:ext uri="{BB962C8B-B14F-4D97-AF65-F5344CB8AC3E}">
        <p14:creationId xmlns:p14="http://schemas.microsoft.com/office/powerpoint/2010/main" val="4176033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45586-88C6-F44C-88B7-938BE5DE2B22}"/>
              </a:ext>
            </a:extLst>
          </p:cNvPr>
          <p:cNvSpPr>
            <a:spLocks noGrp="1"/>
          </p:cNvSpPr>
          <p:nvPr>
            <p:ph type="title"/>
          </p:nvPr>
        </p:nvSpPr>
        <p:spPr/>
        <p:txBody>
          <a:bodyPr/>
          <a:lstStyle/>
          <a:p>
            <a:r>
              <a:rPr kumimoji="1" lang="en-US" altLang="zh-CN" dirty="0"/>
              <a:t>Methodology --- Foursquare API</a:t>
            </a:r>
            <a:endParaRPr kumimoji="1" lang="zh-CN" altLang="en-US" dirty="0"/>
          </a:p>
        </p:txBody>
      </p:sp>
      <p:sp>
        <p:nvSpPr>
          <p:cNvPr id="3" name="内容占位符 2">
            <a:extLst>
              <a:ext uri="{FF2B5EF4-FFF2-40B4-BE49-F238E27FC236}">
                <a16:creationId xmlns:a16="http://schemas.microsoft.com/office/drawing/2014/main" id="{EDEB5D7F-2223-724C-8B03-6202ABB04D8F}"/>
              </a:ext>
            </a:extLst>
          </p:cNvPr>
          <p:cNvSpPr>
            <a:spLocks noGrp="1"/>
          </p:cNvSpPr>
          <p:nvPr>
            <p:ph idx="1"/>
          </p:nvPr>
        </p:nvSpPr>
        <p:spPr/>
        <p:txBody>
          <a:bodyPr/>
          <a:lstStyle/>
          <a:p>
            <a:r>
              <a:rPr lang="en-US" altLang="zh-CN" dirty="0"/>
              <a:t>List of top 100 venues within 500 meters around each coordinates</a:t>
            </a:r>
          </a:p>
          <a:p>
            <a:endParaRPr lang="en-US" altLang="zh-CN" dirty="0"/>
          </a:p>
          <a:p>
            <a:endParaRPr kumimoji="1" lang="zh-CN" altLang="en-US" dirty="0"/>
          </a:p>
        </p:txBody>
      </p:sp>
      <p:pic>
        <p:nvPicPr>
          <p:cNvPr id="5" name="图片 4" descr="手机屏幕截图&#10;&#10;描述已自动生成">
            <a:extLst>
              <a:ext uri="{FF2B5EF4-FFF2-40B4-BE49-F238E27FC236}">
                <a16:creationId xmlns:a16="http://schemas.microsoft.com/office/drawing/2014/main" id="{EA84A420-BD9C-3246-BC00-7A02FB1B363F}"/>
              </a:ext>
            </a:extLst>
          </p:cNvPr>
          <p:cNvPicPr>
            <a:picLocks noChangeAspect="1"/>
          </p:cNvPicPr>
          <p:nvPr/>
        </p:nvPicPr>
        <p:blipFill>
          <a:blip r:embed="rId2"/>
          <a:stretch>
            <a:fillRect/>
          </a:stretch>
        </p:blipFill>
        <p:spPr>
          <a:xfrm>
            <a:off x="1438275" y="3184525"/>
            <a:ext cx="8458200" cy="2146300"/>
          </a:xfrm>
          <a:prstGeom prst="rect">
            <a:avLst/>
          </a:prstGeom>
        </p:spPr>
      </p:pic>
    </p:spTree>
    <p:extLst>
      <p:ext uri="{BB962C8B-B14F-4D97-AF65-F5344CB8AC3E}">
        <p14:creationId xmlns:p14="http://schemas.microsoft.com/office/powerpoint/2010/main" val="2984566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57312B-433F-7C4C-BFFC-8EC02FE98A2A}"/>
              </a:ext>
            </a:extLst>
          </p:cNvPr>
          <p:cNvSpPr>
            <a:spLocks noGrp="1"/>
          </p:cNvSpPr>
          <p:nvPr>
            <p:ph type="title"/>
          </p:nvPr>
        </p:nvSpPr>
        <p:spPr/>
        <p:txBody>
          <a:bodyPr/>
          <a:lstStyle/>
          <a:p>
            <a:r>
              <a:rPr kumimoji="1" lang="en-US" altLang="zh-CN" dirty="0"/>
              <a:t>Methodology --- One-hot Encoding</a:t>
            </a:r>
            <a:endParaRPr kumimoji="1" lang="zh-CN" altLang="en-US" dirty="0"/>
          </a:p>
        </p:txBody>
      </p:sp>
      <p:sp>
        <p:nvSpPr>
          <p:cNvPr id="3" name="内容占位符 2">
            <a:extLst>
              <a:ext uri="{FF2B5EF4-FFF2-40B4-BE49-F238E27FC236}">
                <a16:creationId xmlns:a16="http://schemas.microsoft.com/office/drawing/2014/main" id="{E4983A51-A444-0946-9C28-2DEB5983F69A}"/>
              </a:ext>
            </a:extLst>
          </p:cNvPr>
          <p:cNvSpPr>
            <a:spLocks noGrp="1"/>
          </p:cNvSpPr>
          <p:nvPr>
            <p:ph idx="1"/>
          </p:nvPr>
        </p:nvSpPr>
        <p:spPr/>
        <p:txBody>
          <a:bodyPr/>
          <a:lstStyle/>
          <a:p>
            <a:r>
              <a:rPr lang="en-US" altLang="zh-CN" dirty="0"/>
              <a:t>One hot encoding is a process by which categorical variables are converted into a form that could be provided to machine learning algorithms to do a better job in prediction.</a:t>
            </a:r>
          </a:p>
          <a:p>
            <a:endParaRPr kumimoji="1" lang="zh-CN" altLang="en-US" dirty="0"/>
          </a:p>
        </p:txBody>
      </p:sp>
      <p:pic>
        <p:nvPicPr>
          <p:cNvPr id="5" name="图片 4" descr="手机屏幕的截图&#10;&#10;描述已自动生成">
            <a:extLst>
              <a:ext uri="{FF2B5EF4-FFF2-40B4-BE49-F238E27FC236}">
                <a16:creationId xmlns:a16="http://schemas.microsoft.com/office/drawing/2014/main" id="{73A02CA4-2EEB-3444-AAA9-305020EA67B1}"/>
              </a:ext>
            </a:extLst>
          </p:cNvPr>
          <p:cNvPicPr>
            <a:picLocks noChangeAspect="1"/>
          </p:cNvPicPr>
          <p:nvPr/>
        </p:nvPicPr>
        <p:blipFill>
          <a:blip r:embed="rId2"/>
          <a:stretch>
            <a:fillRect/>
          </a:stretch>
        </p:blipFill>
        <p:spPr>
          <a:xfrm>
            <a:off x="0" y="3429000"/>
            <a:ext cx="12192000" cy="3417265"/>
          </a:xfrm>
          <a:prstGeom prst="rect">
            <a:avLst/>
          </a:prstGeom>
        </p:spPr>
      </p:pic>
    </p:spTree>
    <p:extLst>
      <p:ext uri="{BB962C8B-B14F-4D97-AF65-F5344CB8AC3E}">
        <p14:creationId xmlns:p14="http://schemas.microsoft.com/office/powerpoint/2010/main" val="857036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05A9BAA-B344-45D2-838C-73856C4B15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1" name="Rectangle 10">
              <a:extLst>
                <a:ext uri="{FF2B5EF4-FFF2-40B4-BE49-F238E27FC236}">
                  <a16:creationId xmlns:a16="http://schemas.microsoft.com/office/drawing/2014/main" id="{390434AA-4632-440E-9AE7-411396A7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D462FD1E-E713-4FD4-8746-671C946723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5" name="图片 4" descr="人的地图&#10;&#10;描述已自动生成">
            <a:extLst>
              <a:ext uri="{FF2B5EF4-FFF2-40B4-BE49-F238E27FC236}">
                <a16:creationId xmlns:a16="http://schemas.microsoft.com/office/drawing/2014/main" id="{D7A9C935-1361-B345-B2DA-F23B280D9C75}"/>
              </a:ext>
            </a:extLst>
          </p:cNvPr>
          <p:cNvPicPr>
            <a:picLocks noChangeAspect="1"/>
          </p:cNvPicPr>
          <p:nvPr/>
        </p:nvPicPr>
        <p:blipFill rotWithShape="1">
          <a:blip r:embed="rId3"/>
          <a:srcRect l="14787" r="14435" b="-1"/>
          <a:stretch/>
        </p:blipFill>
        <p:spPr>
          <a:xfrm>
            <a:off x="4636008" y="10"/>
            <a:ext cx="7552815" cy="6856310"/>
          </a:xfrm>
          <a:prstGeom prst="rect">
            <a:avLst/>
          </a:prstGeom>
          <a:ln>
            <a:noFill/>
          </a:ln>
          <a:effectLst/>
        </p:spPr>
      </p:pic>
      <p:sp>
        <p:nvSpPr>
          <p:cNvPr id="14" name="Rectangle 13">
            <a:extLst>
              <a:ext uri="{FF2B5EF4-FFF2-40B4-BE49-F238E27FC236}">
                <a16:creationId xmlns:a16="http://schemas.microsoft.com/office/drawing/2014/main" id="{78A4CDE5-C7BC-41E1-8A4A-79E024CC0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501856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a:extLst>
              <a:ext uri="{FF2B5EF4-FFF2-40B4-BE49-F238E27FC236}">
                <a16:creationId xmlns:a16="http://schemas.microsoft.com/office/drawing/2014/main" id="{17E07CCD-80C7-3449-BCE8-1A2911503866}"/>
              </a:ext>
            </a:extLst>
          </p:cNvPr>
          <p:cNvSpPr>
            <a:spLocks noGrp="1"/>
          </p:cNvSpPr>
          <p:nvPr>
            <p:ph type="title"/>
          </p:nvPr>
        </p:nvSpPr>
        <p:spPr>
          <a:xfrm>
            <a:off x="680322" y="753228"/>
            <a:ext cx="3679028" cy="1080938"/>
          </a:xfrm>
        </p:spPr>
        <p:txBody>
          <a:bodyPr>
            <a:normAutofit/>
          </a:bodyPr>
          <a:lstStyle/>
          <a:p>
            <a:r>
              <a:rPr kumimoji="1" lang="en-US" altLang="zh-CN" sz="3200"/>
              <a:t>Methodology --- Clustering</a:t>
            </a:r>
            <a:endParaRPr kumimoji="1" lang="zh-CN" altLang="en-US" sz="3200"/>
          </a:p>
        </p:txBody>
      </p:sp>
      <p:pic>
        <p:nvPicPr>
          <p:cNvPr id="16" name="Picture 15">
            <a:extLst>
              <a:ext uri="{FF2B5EF4-FFF2-40B4-BE49-F238E27FC236}">
                <a16:creationId xmlns:a16="http://schemas.microsoft.com/office/drawing/2014/main" id="{025C7952-5703-489E-8DBD-F2EFAC8EEB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5029200" cy="202738"/>
          </a:xfrm>
          <a:prstGeom prst="rect">
            <a:avLst/>
          </a:prstGeom>
        </p:spPr>
      </p:pic>
      <p:sp>
        <p:nvSpPr>
          <p:cNvPr id="3" name="内容占位符 2">
            <a:extLst>
              <a:ext uri="{FF2B5EF4-FFF2-40B4-BE49-F238E27FC236}">
                <a16:creationId xmlns:a16="http://schemas.microsoft.com/office/drawing/2014/main" id="{47559238-8680-564B-98E2-B65E46A8BF0C}"/>
              </a:ext>
            </a:extLst>
          </p:cNvPr>
          <p:cNvSpPr>
            <a:spLocks noGrp="1"/>
          </p:cNvSpPr>
          <p:nvPr>
            <p:ph idx="1"/>
          </p:nvPr>
        </p:nvSpPr>
        <p:spPr>
          <a:xfrm>
            <a:off x="680322" y="2336873"/>
            <a:ext cx="3581635" cy="3599316"/>
          </a:xfrm>
        </p:spPr>
        <p:txBody>
          <a:bodyPr>
            <a:normAutofit/>
          </a:bodyPr>
          <a:lstStyle/>
          <a:p>
            <a:r>
              <a:rPr lang="en-US" altLang="zh-CN" dirty="0"/>
              <a:t>The K-means algorithm identifies 5 number of centroids, and then allocates every data point to the nearest cluster, while keeping the centroids as small as possible.</a:t>
            </a:r>
          </a:p>
          <a:p>
            <a:endParaRPr kumimoji="1" lang="zh-CN" altLang="en-US" dirty="0"/>
          </a:p>
        </p:txBody>
      </p:sp>
    </p:spTree>
    <p:extLst>
      <p:ext uri="{BB962C8B-B14F-4D97-AF65-F5344CB8AC3E}">
        <p14:creationId xmlns:p14="http://schemas.microsoft.com/office/powerpoint/2010/main" val="1194327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2B140-D658-E044-B958-9825EE6CB756}"/>
              </a:ext>
            </a:extLst>
          </p:cNvPr>
          <p:cNvSpPr>
            <a:spLocks noGrp="1"/>
          </p:cNvSpPr>
          <p:nvPr>
            <p:ph type="title"/>
          </p:nvPr>
        </p:nvSpPr>
        <p:spPr/>
        <p:txBody>
          <a:bodyPr/>
          <a:lstStyle/>
          <a:p>
            <a:r>
              <a:rPr kumimoji="1" lang="en-US" altLang="zh-CN" dirty="0"/>
              <a:t>Results --- Cluster 0</a:t>
            </a:r>
            <a:endParaRPr kumimoji="1" lang="zh-CN" altLang="en-US" dirty="0"/>
          </a:p>
        </p:txBody>
      </p:sp>
      <p:pic>
        <p:nvPicPr>
          <p:cNvPr id="5" name="内容占位符 4" descr="电脑屏幕的照片&#10;&#10;描述已自动生成">
            <a:extLst>
              <a:ext uri="{FF2B5EF4-FFF2-40B4-BE49-F238E27FC236}">
                <a16:creationId xmlns:a16="http://schemas.microsoft.com/office/drawing/2014/main" id="{6E673C12-6370-2340-BFB2-1D31E69B5FFE}"/>
              </a:ext>
            </a:extLst>
          </p:cNvPr>
          <p:cNvPicPr>
            <a:picLocks noGrp="1" noChangeAspect="1"/>
          </p:cNvPicPr>
          <p:nvPr>
            <p:ph idx="1"/>
          </p:nvPr>
        </p:nvPicPr>
        <p:blipFill>
          <a:blip r:embed="rId2"/>
          <a:stretch>
            <a:fillRect/>
          </a:stretch>
        </p:blipFill>
        <p:spPr>
          <a:xfrm>
            <a:off x="681038" y="2545407"/>
            <a:ext cx="9613900" cy="3181649"/>
          </a:xfrm>
        </p:spPr>
      </p:pic>
    </p:spTree>
    <p:extLst>
      <p:ext uri="{BB962C8B-B14F-4D97-AF65-F5344CB8AC3E}">
        <p14:creationId xmlns:p14="http://schemas.microsoft.com/office/powerpoint/2010/main" val="2623436234"/>
      </p:ext>
    </p:extLst>
  </p:cSld>
  <p:clrMapOvr>
    <a:masterClrMapping/>
  </p:clrMapOvr>
</p:sld>
</file>

<file path=ppt/theme/theme1.xml><?xml version="1.0" encoding="utf-8"?>
<a:theme xmlns:a="http://schemas.openxmlformats.org/drawingml/2006/main" name="柏林">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otalTime>0</TotalTime>
  <Words>493</Words>
  <Application>Microsoft Macintosh PowerPoint</Application>
  <PresentationFormat>宽屏</PresentationFormat>
  <Paragraphs>32</Paragraphs>
  <Slides>15</Slides>
  <Notes>0</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15</vt:i4>
      </vt:variant>
    </vt:vector>
  </HeadingPairs>
  <TitlesOfParts>
    <vt:vector size="18" baseType="lpstr">
      <vt:lpstr>Arial</vt:lpstr>
      <vt:lpstr>Trebuchet MS</vt:lpstr>
      <vt:lpstr>柏林</vt:lpstr>
      <vt:lpstr>IBM Capstone Project Open a Chinese Restaurant in Toronto, Canada</vt:lpstr>
      <vt:lpstr>Introduction</vt:lpstr>
      <vt:lpstr>Business Understanding</vt:lpstr>
      <vt:lpstr>Data</vt:lpstr>
      <vt:lpstr>Methodology --- Data Visualization</vt:lpstr>
      <vt:lpstr>Methodology --- Foursquare API</vt:lpstr>
      <vt:lpstr>Methodology --- One-hot Encoding</vt:lpstr>
      <vt:lpstr>Methodology --- Clustering</vt:lpstr>
      <vt:lpstr>Results --- Cluster 0</vt:lpstr>
      <vt:lpstr>Results --- Cluster 1</vt:lpstr>
      <vt:lpstr>Results --- Cluster 2 &amp; 3</vt:lpstr>
      <vt:lpstr>Results --- Cluster 4</vt:lpstr>
      <vt:lpstr>Discussion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Capstone Project Open a Chinese Restaurant in Toronto, Canada</dc:title>
  <dc:creator>Zoe Zhang</dc:creator>
  <cp:lastModifiedBy>Zoe Zhang</cp:lastModifiedBy>
  <cp:revision>1</cp:revision>
  <dcterms:created xsi:type="dcterms:W3CDTF">2020-06-29T20:08:58Z</dcterms:created>
  <dcterms:modified xsi:type="dcterms:W3CDTF">2020-06-29T20:09:43Z</dcterms:modified>
</cp:coreProperties>
</file>